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76347bb575c4fc7" /><Relationship Type="http://schemas.openxmlformats.org/officeDocument/2006/relationships/extended-properties" Target="/docProps/app.xml" Id="R6a8d45c6a0444822" /><Relationship Type="http://schemas.openxmlformats.org/officeDocument/2006/relationships/officeDocument" Target="/ppt/presentation.xml" Id="R22ab295f8472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e28f49a0a479c"/>
  </p:sldMasterIdLst>
  <p:notesMasterIdLst>
    <p:notesMasterId xmlns:r="http://schemas.openxmlformats.org/officeDocument/2006/relationships" r:id="Rd3cd49fe70324e7a"/>
  </p:notesMasterIdLst>
  <p:sldIdLst>
    <p:sldId xmlns:r="http://schemas.openxmlformats.org/officeDocument/2006/relationships" id="256" r:id="R67163d0e63a74da0"/>
    <p:sldId xmlns:r="http://schemas.openxmlformats.org/officeDocument/2006/relationships" id="257" r:id="R8316fec27b7746be"/>
    <p:sldId xmlns:r="http://schemas.openxmlformats.org/officeDocument/2006/relationships" id="258" r:id="R6378ffa3b8ff4fea"/>
    <p:sldId xmlns:r="http://schemas.openxmlformats.org/officeDocument/2006/relationships" id="259" r:id="R8c3a337dcd774504"/>
    <p:sldId xmlns:r="http://schemas.openxmlformats.org/officeDocument/2006/relationships" id="260" r:id="Rc0662c965f3c4b22"/>
    <p:sldId xmlns:r="http://schemas.openxmlformats.org/officeDocument/2006/relationships" id="261" r:id="R275e1f384fb04d84"/>
    <p:sldId xmlns:r="http://schemas.openxmlformats.org/officeDocument/2006/relationships" id="262" r:id="R96c51bd56eba4bb1"/>
    <p:sldId xmlns:r="http://schemas.openxmlformats.org/officeDocument/2006/relationships" id="263" r:id="Rc5b1978fab654035"/>
    <p:sldId xmlns:r="http://schemas.openxmlformats.org/officeDocument/2006/relationships" id="264" r:id="Re57f1fe3a1474479"/>
    <p:sldId xmlns:r="http://schemas.openxmlformats.org/officeDocument/2006/relationships" id="265" r:id="R52387b94c6f44d77"/>
    <p:sldId xmlns:r="http://schemas.openxmlformats.org/officeDocument/2006/relationships" id="266" r:id="R5c7cee003c0943bf"/>
    <p:sldId xmlns:r="http://schemas.openxmlformats.org/officeDocument/2006/relationships" id="267" r:id="R9d70c88c27a447e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2b606e364244be6" /><Relationship Type="http://schemas.openxmlformats.org/officeDocument/2006/relationships/slideMaster" Target="/ppt/slideMasters/slideMaster1.xml" Id="R66ae28f49a0a479c" /><Relationship Type="http://schemas.openxmlformats.org/officeDocument/2006/relationships/notesMaster" Target="/ppt/notesMasters/notesMaster1.xml" Id="Rd3cd49fe70324e7a" /><Relationship Type="http://schemas.openxmlformats.org/officeDocument/2006/relationships/presProps" Target="/ppt/presProps.xml" Id="R67f32e1eaf1c4f65" /><Relationship Type="http://schemas.openxmlformats.org/officeDocument/2006/relationships/tableStyles" Target="/ppt/tableStyles.xml" Id="R8430e7b413c5420f" /><Relationship Type="http://schemas.openxmlformats.org/officeDocument/2006/relationships/slide" Target="/ppt/slides/slide1.xml" Id="R67163d0e63a74da0" /><Relationship Type="http://schemas.openxmlformats.org/officeDocument/2006/relationships/slide" Target="/ppt/slides/slide2.xml" Id="R8316fec27b7746be" /><Relationship Type="http://schemas.openxmlformats.org/officeDocument/2006/relationships/slide" Target="/ppt/slides/slide3.xml" Id="R6378ffa3b8ff4fea" /><Relationship Type="http://schemas.openxmlformats.org/officeDocument/2006/relationships/slide" Target="/ppt/slides/slide4.xml" Id="R8c3a337dcd774504" /><Relationship Type="http://schemas.openxmlformats.org/officeDocument/2006/relationships/slide" Target="/ppt/slides/slide5.xml" Id="Rc0662c965f3c4b22" /><Relationship Type="http://schemas.openxmlformats.org/officeDocument/2006/relationships/slide" Target="/ppt/slides/slide6.xml" Id="R275e1f384fb04d84" /><Relationship Type="http://schemas.openxmlformats.org/officeDocument/2006/relationships/slide" Target="/ppt/slides/slide7.xml" Id="R96c51bd56eba4bb1" /><Relationship Type="http://schemas.openxmlformats.org/officeDocument/2006/relationships/slide" Target="/ppt/slides/slide8.xml" Id="Rc5b1978fab654035" /><Relationship Type="http://schemas.openxmlformats.org/officeDocument/2006/relationships/slide" Target="/ppt/slides/slide9.xml" Id="Re57f1fe3a1474479" /><Relationship Type="http://schemas.openxmlformats.org/officeDocument/2006/relationships/slide" Target="/ppt/slides/slide10.xml" Id="R52387b94c6f44d77" /><Relationship Type="http://schemas.openxmlformats.org/officeDocument/2006/relationships/slide" Target="/ppt/slides/slide11.xml" Id="R5c7cee003c0943bf" /><Relationship Type="http://schemas.openxmlformats.org/officeDocument/2006/relationships/slide" Target="/ppt/slides/slide12.xml" Id="R9d70c88c27a447e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2cba82971344d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34aee4ffd5f479a" /><Relationship Type="http://schemas.openxmlformats.org/officeDocument/2006/relationships/notesMaster" Target="/ppt/notesMasters/notesMaster1.xml" Id="R2d1f1547d10149e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01fdb10d53c45d5" /><Relationship Type="http://schemas.openxmlformats.org/officeDocument/2006/relationships/notesMaster" Target="/ppt/notesMasters/notesMaster1.xml" Id="R3daba11fca3e40d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beb9ac8e0a84239" /><Relationship Type="http://schemas.openxmlformats.org/officeDocument/2006/relationships/notesMaster" Target="/ppt/notesMasters/notesMaster1.xml" Id="R9edfc8e890844e0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fe296b7d8a44b1f" /><Relationship Type="http://schemas.openxmlformats.org/officeDocument/2006/relationships/notesMaster" Target="/ppt/notesMasters/notesMaster1.xml" Id="R6f9f18c30b6943f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f4084aec91b4b01" /><Relationship Type="http://schemas.openxmlformats.org/officeDocument/2006/relationships/notesMaster" Target="/ppt/notesMasters/notesMaster1.xml" Id="Rb2c81417c2e5457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8ed4a2aa9b143db" /><Relationship Type="http://schemas.openxmlformats.org/officeDocument/2006/relationships/notesMaster" Target="/ppt/notesMasters/notesMaster1.xml" Id="Re80d789638274f6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3d59cfdb9e4412f" /><Relationship Type="http://schemas.openxmlformats.org/officeDocument/2006/relationships/notesMaster" Target="/ppt/notesMasters/notesMaster1.xml" Id="R3f660f3ce33d439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36d90de29a54c5d" /><Relationship Type="http://schemas.openxmlformats.org/officeDocument/2006/relationships/notesMaster" Target="/ppt/notesMasters/notesMaster1.xml" Id="R027bab30bc6d453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968f78d22434354" /><Relationship Type="http://schemas.openxmlformats.org/officeDocument/2006/relationships/notesMaster" Target="/ppt/notesMasters/notesMaster1.xml" Id="Re92e57fe14cd4e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22aa8f28e54416b" /><Relationship Type="http://schemas.openxmlformats.org/officeDocument/2006/relationships/notesMaster" Target="/ppt/notesMasters/notesMaster1.xml" Id="Rcf56d789be6147b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62038ec44fc440a" /><Relationship Type="http://schemas.openxmlformats.org/officeDocument/2006/relationships/notesMaster" Target="/ppt/notesMasters/notesMaster1.xml" Id="Rd09416476681403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83d9d5ccc0641ed" /><Relationship Type="http://schemas.openxmlformats.org/officeDocument/2006/relationships/notesMaster" Target="/ppt/notesMasters/notesMaster1.xml" Id="R716511da3e8c4c9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5a8a1c54a47a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a2e75e10a974385" /><Relationship Type="http://schemas.openxmlformats.org/officeDocument/2006/relationships/slideLayout" Target="/ppt/slideLayouts/slideLayout1.xml" Id="R19ea93085b28459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a93085b28459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9543d91ce4b70" /><Relationship Type="http://schemas.openxmlformats.org/officeDocument/2006/relationships/notesSlide" Target="/ppt/notesSlides/notesSlide1.xml" Id="R388d6584ec904f8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aa305e8924881" /><Relationship Type="http://schemas.openxmlformats.org/officeDocument/2006/relationships/notesSlide" Target="/ppt/notesSlides/notesSlide10.xml" Id="R0978fffb2a714cf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5def85144a17" /><Relationship Type="http://schemas.openxmlformats.org/officeDocument/2006/relationships/notesSlide" Target="/ppt/notesSlides/notesSlide11.xml" Id="Rd5c79f6a75fe46b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69eb0523f4e6c" /><Relationship Type="http://schemas.openxmlformats.org/officeDocument/2006/relationships/notesSlide" Target="/ppt/notesSlides/notesSlide12.xml" Id="R424cf0ece847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4ac10c354875" /><Relationship Type="http://schemas.openxmlformats.org/officeDocument/2006/relationships/notesSlide" Target="/ppt/notesSlides/notesSlide2.xml" Id="Ra28b2069f0f8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28f6adc2476f" /><Relationship Type="http://schemas.openxmlformats.org/officeDocument/2006/relationships/notesSlide" Target="/ppt/notesSlides/notesSlide3.xml" Id="R96f664e1a817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d67e36c854094" /><Relationship Type="http://schemas.openxmlformats.org/officeDocument/2006/relationships/notesSlide" Target="/ppt/notesSlides/notesSlide4.xml" Id="R81660a3272be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10240fe2a41a8" /><Relationship Type="http://schemas.openxmlformats.org/officeDocument/2006/relationships/notesSlide" Target="/ppt/notesSlides/notesSlide5.xml" Id="R17e4fbb9c7e6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98bd2a4a4247" /><Relationship Type="http://schemas.openxmlformats.org/officeDocument/2006/relationships/notesSlide" Target="/ppt/notesSlides/notesSlide6.xml" Id="R56b0e7f13df5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ba1ba03941fd" /><Relationship Type="http://schemas.openxmlformats.org/officeDocument/2006/relationships/notesSlide" Target="/ppt/notesSlides/notesSlide7.xml" Id="R06d31a17fdbd4e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11e2a82d49f2" /><Relationship Type="http://schemas.openxmlformats.org/officeDocument/2006/relationships/notesSlide" Target="/ppt/notesSlides/notesSlide8.xml" Id="R3284bca4a18d406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39e3e6cde4ed2" /><Relationship Type="http://schemas.openxmlformats.org/officeDocument/2006/relationships/image" Target="/ppt/media/image.png" Id="Re580e4fe6c9e4133" /><Relationship Type="http://schemas.openxmlformats.org/officeDocument/2006/relationships/notesSlide" Target="/ppt/notesSlides/notesSlide9.xml" Id="R0f874a16d64c459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024909-7B2C-45F2-B293-2642CBAE7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57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538ABE-15CF-407E-A683-AFA2EC70A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876300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4B400"/>
                </a:solidFill>
              </a:defRPr>
            </a:pPr>
            <a:r>
              <a:rPr sz="4350" b="1">
                <a:solidFill>
                  <a:srgbClr val="F4B400"/>
                </a:solidFill>
              </a:rPr>
              <a:t>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D23D55-A689-45E9-8A70-9BA323A09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6690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Klas</a:t>
            </a:r>
          </a:p>
          <a:p xmlns:a="http://schemas.openxmlformats.org/drawingml/2006/main">
            <a:pPr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Manager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1D1F21-F8E6-44BF-AC11-DC8470F88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52800"/>
            <a:ext cx="3333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D9EEE6"/>
                </a:solidFill>
              </a:defRPr>
            </a:pPr>
            <a:r>
              <a:rPr sz="1800" b="0">
                <a:solidFill>
                  <a:srgbClr val="D9EEE6"/>
                </a:solidFill>
              </a:rPr>
              <a:t>The operating system for a</a:t>
            </a:r>
          </a:p>
          <a:p xmlns:a="http://schemas.openxmlformats.org/drawingml/2006/main">
            <a:pPr>
              <a:defRPr sz="1800" b="0">
                <a:solidFill>
                  <a:srgbClr val="D9EEE6"/>
                </a:solidFill>
              </a:defRPr>
            </a:pPr>
            <a:r>
              <a:rPr sz="1800" b="0">
                <a:solidFill>
                  <a:srgbClr val="D9EEE6"/>
                </a:solidFill>
              </a:rPr>
              <a:t>calmer, more connected school.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C1F79C-D297-4B3A-92FE-98F1DD745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197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B8D6CB"/>
                </a:solidFill>
              </a:defRPr>
            </a:pPr>
            <a:r>
              <a:rPr sz="1125" b="0">
                <a:solidFill>
                  <a:srgbClr val="B8D6CB"/>
                </a:solidFill>
              </a:rPr>
              <a:t>A practical walkthrough for school leaders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7A31D0-D074-48ED-AD6F-82B28C05F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971550"/>
            <a:ext cx="333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45B4A"/>
                </a:solidFill>
              </a:defRPr>
            </a:pPr>
            <a:r>
              <a:rPr sz="1125" b="1">
                <a:solidFill>
                  <a:srgbClr val="145B4A"/>
                </a:solidFill>
              </a:rPr>
              <a:t>SCHOOL PITCH DECK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56B457-904C-4BF2-8346-3EBDD96F6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428750"/>
            <a:ext cx="59055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113832"/>
                </a:solidFill>
              </a:defRPr>
            </a:pPr>
            <a:r>
              <a:rPr sz="4050" b="1">
                <a:solidFill>
                  <a:srgbClr val="113832"/>
                </a:solidFill>
              </a:rPr>
              <a:t>Run the school.</a:t>
            </a:r>
          </a:p>
          <a:p xmlns:a="http://schemas.openxmlformats.org/drawingml/2006/main">
            <a:pPr>
              <a:defRPr sz="4050" b="1">
                <a:solidFill>
                  <a:srgbClr val="113832"/>
                </a:solidFill>
              </a:defRPr>
            </a:pPr>
            <a:r>
              <a:rPr sz="4050" b="1">
                <a:solidFill>
                  <a:srgbClr val="113832"/>
                </a:solidFill>
              </a:rPr>
              <a:t>Lift the learning.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03850C-435E-4A74-BD0B-DE2477045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143250"/>
            <a:ext cx="4953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5766F"/>
                </a:solidFill>
              </a:defRPr>
            </a:pPr>
            <a:r>
              <a:rPr sz="1650" b="0">
                <a:solidFill>
                  <a:srgbClr val="65766F"/>
                </a:solidFill>
              </a:rPr>
              <a:t>One beautiful workspace for academics, people, fees, boarding, access and parent communication.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985E73-990A-481E-BC1F-C6807F098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333875"/>
            <a:ext cx="476250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151564-AC36-4CA7-BA25-D0CC9E1F6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55295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5B4A"/>
                </a:solidFill>
              </a:defRPr>
            </a:pPr>
            <a:r>
              <a:rPr sz="1500" b="1">
                <a:solidFill>
                  <a:srgbClr val="145B4A"/>
                </a:solidFill>
              </a:rPr>
              <a:t>What changes on Monday morning?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F3BA8B-F6BF-409F-AD2D-24D3FA7C1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8577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5766F"/>
                </a:solidFill>
              </a:defRPr>
            </a:pPr>
            <a:r>
              <a:rPr sz="1200" b="0">
                <a:solidFill>
                  <a:srgbClr val="65766F"/>
                </a:solidFill>
              </a:rPr>
              <a:t>Everyone sees the next right action — without chasing spreadsheets.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81E73F-18D1-4A52-B973-B90DA42CB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9CBC3B-55C9-4AAA-AD37-8BC5518D4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96168857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A82E100-331D-4750-8178-602653F81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THE LEARNING MOAT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1C3E19-063C-4A8D-B188-BD3CCFA43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A question library that gets smarter with every school.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EE391F-FE55-4FE3-BD3D-96920D36D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45B4A"/>
                </a:solidFill>
              </a:defRPr>
            </a:pPr>
            <a:r>
              <a:rPr sz="1875" b="1">
                <a:solidFill>
                  <a:srgbClr val="145B4A"/>
                </a:solidFill>
              </a:rPr>
              <a:t>Klas Exam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13940C-316E-46C2-B5FB-67672E95A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24125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5766F"/>
                </a:solidFill>
              </a:defRPr>
            </a:pPr>
            <a:r>
              <a:rPr sz="1275" b="0">
                <a:solidFill>
                  <a:srgbClr val="65766F"/>
                </a:solidFill>
              </a:rPr>
              <a:t>Curriculum → subject → topic → question → explanation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E70073-40A0-493F-923F-E634C17E9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2333625" cy="1476375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0AC955-AB71-42AB-AC3C-AFC016FCE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4807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C6BD3A-C897-4D05-90E3-4EB96E3D7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005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13832"/>
                </a:solidFill>
              </a:defRPr>
            </a:pPr>
            <a:r>
              <a:rPr sz="1575" b="1">
                <a:solidFill>
                  <a:srgbClr val="113832"/>
                </a:solidFill>
              </a:rPr>
              <a:t>Source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C3C83B-F204-437C-850F-F42C41ABF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91025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5766F"/>
                </a:solidFill>
              </a:defRPr>
            </a:pPr>
            <a:r>
              <a:rPr sz="1050" b="0">
                <a:solidFill>
                  <a:srgbClr val="65766F"/>
                </a:solidFill>
              </a:rPr>
              <a:t>Licensed packs + school uploads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A5C031-DFD6-4EE2-BBC5-198B0770B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400050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4B400"/>
                </a:solidFill>
              </a:defRPr>
            </a:pPr>
            <a:r>
              <a:rPr sz="1950" b="1">
                <a:solidFill>
                  <a:srgbClr val="F4B400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8B36BB-F4DC-48BB-95EB-F1616D5D6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429000"/>
            <a:ext cx="2333625" cy="1476375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4FC867-7D9C-4846-8D87-07923712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64807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D3B893-6DAE-4FB7-82C3-8A3498DBD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40005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13832"/>
                </a:solidFill>
              </a:defRPr>
            </a:pPr>
            <a:r>
              <a:rPr sz="1575" b="1">
                <a:solidFill>
                  <a:srgbClr val="113832"/>
                </a:solidFill>
              </a:rPr>
              <a:t>Review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A400DA-9D80-4E8C-A0B4-5BD77B6AA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4391025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5766F"/>
                </a:solidFill>
              </a:defRPr>
            </a:pPr>
            <a:r>
              <a:rPr sz="1050" b="0">
                <a:solidFill>
                  <a:srgbClr val="65766F"/>
                </a:solidFill>
              </a:rPr>
              <a:t>Teachers flag, approve and improve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131976-18FF-4843-B070-997FB630C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00050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4B400"/>
                </a:solidFill>
              </a:defRPr>
            </a:pPr>
            <a:r>
              <a:rPr sz="1950" b="1">
                <a:solidFill>
                  <a:srgbClr val="F4B400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A4CBBA-1222-4E14-B8ED-17BF05060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429000"/>
            <a:ext cx="2333625" cy="1476375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A81EEE-C4AC-4980-947C-6F428FF0F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64807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32A31AC-4723-4C21-AAD5-8993ED1AC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005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13832"/>
                </a:solidFill>
              </a:defRPr>
            </a:pPr>
            <a:r>
              <a:rPr sz="1575" b="1">
                <a:solidFill>
                  <a:srgbClr val="113832"/>
                </a:solidFill>
              </a:rPr>
              <a:t>Practice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E352ED-7ED3-4477-83A1-119C85357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391025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5766F"/>
                </a:solidFill>
              </a:defRPr>
            </a:pPr>
            <a:r>
              <a:rPr sz="1050" b="0">
                <a:solidFill>
                  <a:srgbClr val="65766F"/>
                </a:solidFill>
              </a:rPr>
              <a:t>Randomized, timed, adaptive exams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A990C1-A31D-4F64-8271-1685D5033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400050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4B400"/>
                </a:solidFill>
              </a:defRPr>
            </a:pPr>
            <a:r>
              <a:rPr sz="1950" b="1">
                <a:solidFill>
                  <a:srgbClr val="F4B400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5BF2BD-FC20-477A-8072-E2D25BA95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3429000"/>
            <a:ext cx="2333625" cy="1476375"/>
          </a:xfrm>
          <a:prstGeom xmlns:a="http://schemas.openxmlformats.org/drawingml/2006/main" prst="roundRect">
            <a:avLst>
              <a:gd name="adj" fmla="val 7742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9525">
            <a:solidFill>
              <a:srgbClr val="145B4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B6029E4-C547-43AD-B04C-1B56ED89E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64807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18516FF-CDC4-443A-8B97-7532094DF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0005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Mastery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5ADC02-EFCD-4A59-B227-67C1988DD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391025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D9EEE6"/>
                </a:solidFill>
              </a:defRPr>
            </a:pPr>
            <a:r>
              <a:rPr sz="1050" b="0">
                <a:solidFill>
                  <a:srgbClr val="D9EEE6"/>
                </a:solidFill>
              </a:rPr>
              <a:t>Weak-topic recommendations for learners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B033E03-1581-42D2-B13D-F4016253D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72125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5B4A"/>
                </a:solidFill>
              </a:defRPr>
            </a:pPr>
            <a:r>
              <a:rPr sz="1500" b="1">
                <a:solidFill>
                  <a:srgbClr val="145B4A"/>
                </a:solidFill>
              </a:rPr>
              <a:t>For schools: build your own. For Klas: grow a trusted global library.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C6B64E-D366-4558-801D-4400BDE95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B82AAE-CE28-45F8-8975-37F3969F7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385368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C01455-A1CC-430C-A79F-7F8F0A574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A SIMPLE ROLLOUT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CFEDC2-00E0-434B-AEC7-8C07BEB1F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Schools can start small and expand without re-platforming.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346862-A593-4244-A72B-43977C309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333625" cy="2238375"/>
          </a:xfrm>
          <a:prstGeom xmlns:a="http://schemas.openxmlformats.org/drawingml/2006/main" prst="roundRect">
            <a:avLst>
              <a:gd name="adj" fmla="val 5106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D729EF-5970-498B-8773-7EF1AA5D6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479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Week 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02DC24-5826-4A03-B477-2397F93EB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2895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45B4A"/>
                </a:solidFill>
              </a:defRPr>
            </a:pPr>
            <a:r>
              <a:rPr sz="1800" b="1">
                <a:solidFill>
                  <a:srgbClr val="145B4A"/>
                </a:solidFill>
              </a:rPr>
              <a:t>Set up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8F0584-0690-4CFD-89F2-67614CF4C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43300"/>
            <a:ext cx="180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13832"/>
                </a:solidFill>
              </a:defRPr>
            </a:pPr>
            <a:r>
              <a:rPr sz="1275" b="0">
                <a:solidFill>
                  <a:srgbClr val="113832"/>
                </a:solidFill>
              </a:rPr>
              <a:t>School profile, classes, staff and students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ABD2CC-BB65-4635-BB5A-741B43FD8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476625"/>
            <a:ext cx="381000" cy="0"/>
          </a:xfrm>
          <a:prstGeom xmlns:a="http://schemas.openxmlformats.org/drawingml/2006/main" prst="line">
            <a:avLst/>
          </a:prstGeom>
          <a:ln xmlns:a="http://schemas.openxmlformats.org/drawingml/2006/main" w="28575">
            <a:solidFill>
              <a:srgbClr val="F4B40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212ECF-AF10-4EAA-A449-E8A093EE3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381250"/>
            <a:ext cx="2333625" cy="2238375"/>
          </a:xfrm>
          <a:prstGeom xmlns:a="http://schemas.openxmlformats.org/drawingml/2006/main" prst="roundRect">
            <a:avLst>
              <a:gd name="adj" fmla="val 5106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8F9532-A54A-4DE4-9856-08DD3C293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26479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Week 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C0C917-C850-4779-9F5E-9743A6A5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02895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45B4A"/>
                </a:solidFill>
              </a:defRPr>
            </a:pPr>
            <a:r>
              <a:rPr sz="1800" b="1">
                <a:solidFill>
                  <a:srgbClr val="145B4A"/>
                </a:solidFill>
              </a:rPr>
              <a:t>Go live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97ACCD-527B-4D1F-9135-E617FC4BE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543300"/>
            <a:ext cx="180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13832"/>
                </a:solidFill>
              </a:defRPr>
            </a:pPr>
            <a:r>
              <a:rPr sz="1275" b="0">
                <a:solidFill>
                  <a:srgbClr val="113832"/>
                </a:solidFill>
              </a:rPr>
              <a:t>Attendance, fees, parent access and reports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2C4BE2-8AB4-4CEC-8C80-A11E97BBC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476625"/>
            <a:ext cx="381000" cy="0"/>
          </a:xfrm>
          <a:prstGeom xmlns:a="http://schemas.openxmlformats.org/drawingml/2006/main" prst="line">
            <a:avLst/>
          </a:prstGeom>
          <a:ln xmlns:a="http://schemas.openxmlformats.org/drawingml/2006/main" w="28575">
            <a:solidFill>
              <a:srgbClr val="F4B40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C6233B-46AF-472E-A83C-5E943730A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381250"/>
            <a:ext cx="2333625" cy="2238375"/>
          </a:xfrm>
          <a:prstGeom xmlns:a="http://schemas.openxmlformats.org/drawingml/2006/main" prst="roundRect">
            <a:avLst>
              <a:gd name="adj" fmla="val 5106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5CE031-7D48-418B-B86A-9F469E707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6479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Month 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B3CFE5-5206-432E-B1BB-40651F8DA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02895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45B4A"/>
                </a:solidFill>
              </a:defRPr>
            </a:pPr>
            <a:r>
              <a:rPr sz="1800" b="1">
                <a:solidFill>
                  <a:srgbClr val="145B4A"/>
                </a:solidFill>
              </a:rPr>
              <a:t>Deepen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B24D25-4557-4202-9D38-A169C44F8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43300"/>
            <a:ext cx="180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13832"/>
                </a:solidFill>
              </a:defRPr>
            </a:pPr>
            <a:r>
              <a:rPr sz="1275" b="0">
                <a:solidFill>
                  <a:srgbClr val="113832"/>
                </a:solidFill>
              </a:rPr>
              <a:t>Boarding, gate access, health and messaging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B155B2-8FF6-434A-A05F-6DB9B7220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3476625"/>
            <a:ext cx="381000" cy="0"/>
          </a:xfrm>
          <a:prstGeom xmlns:a="http://schemas.openxmlformats.org/drawingml/2006/main" prst="line">
            <a:avLst/>
          </a:prstGeom>
          <a:ln xmlns:a="http://schemas.openxmlformats.org/drawingml/2006/main" w="28575">
            <a:solidFill>
              <a:srgbClr val="F4B40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E40B4F-9BD6-41ED-A960-142ACE7D3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2381250"/>
            <a:ext cx="2333625" cy="2238375"/>
          </a:xfrm>
          <a:prstGeom xmlns:a="http://schemas.openxmlformats.org/drawingml/2006/main" prst="roundRect">
            <a:avLst>
              <a:gd name="adj" fmla="val 5106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C86EAC-2EC5-4285-9CBC-62E83EA44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26479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Always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11B47E-F9DD-4872-9587-E6B2787E4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028950"/>
            <a:ext cx="18573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45B4A"/>
                </a:solidFill>
              </a:defRPr>
            </a:pPr>
            <a:r>
              <a:rPr sz="1800" b="1">
                <a:solidFill>
                  <a:srgbClr val="145B4A"/>
                </a:solidFill>
              </a:rPr>
              <a:t>Improve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0C766F3-C4A6-4003-83E9-FB461295F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543300"/>
            <a:ext cx="180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13832"/>
                </a:solidFill>
              </a:defRPr>
            </a:pPr>
            <a:r>
              <a:rPr sz="1275" b="0">
                <a:solidFill>
                  <a:srgbClr val="113832"/>
                </a:solidFill>
              </a:rPr>
              <a:t>Exam engine, insights and automation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226D3E-8CB2-4D12-8E72-70AB75BE5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5B4A"/>
                </a:solidFill>
              </a:defRPr>
            </a:pPr>
            <a:r>
              <a:rPr sz="1650" b="1">
                <a:solidFill>
                  <a:srgbClr val="145B4A"/>
                </a:solidFill>
              </a:rPr>
              <a:t>The implementation promise: useful on day one, richer every term.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3847042-BC53-4B73-945D-0CCC68590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A8D456-26FD-44CA-819B-FACE5F38F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2130703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45B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42E67F-F820-408D-86C8-4DCD5F45F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6191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A better school day</a:t>
            </a:r>
          </a:p>
          <a:p xmlns:a="http://schemas.openxmlformats.org/drawingml/2006/main">
            <a:pPr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is the product.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E1B21A-54A6-4765-8FA1-8653682A8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590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9EEE6"/>
                </a:solidFill>
              </a:defRPr>
            </a:pPr>
            <a:r>
              <a:rPr sz="1725" b="0">
                <a:solidFill>
                  <a:srgbClr val="D9EEE6"/>
                </a:solidFill>
              </a:rPr>
              <a:t>Klas Manager gives every role a clear place to work — and every family a clearer view of school life.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1217F1-EE46-485A-B62A-FD4F4CB9C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28575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0">
            <a:solidFill>
              <a:srgbClr val="F4B400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186A31-9983-4DC3-94B1-27D9FCDE1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667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3D33"/>
                </a:solidFill>
              </a:defRPr>
            </a:pPr>
            <a:r>
              <a:rPr sz="1350" b="1">
                <a:solidFill>
                  <a:srgbClr val="0B3D33"/>
                </a:solidFill>
              </a:rPr>
              <a:t>Book a school walkthrough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DE65F6-E322-447F-9281-ABEE5EC46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F4B400"/>
                </a:solidFill>
              </a:defRPr>
            </a:pPr>
            <a:r>
              <a:rPr sz="1425" b="1">
                <a:solidFill>
                  <a:srgbClr val="F4B400"/>
                </a:solidFill>
              </a:rPr>
              <a:t>klasmanager.com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52ACA5-1282-46D1-9397-D91423A12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524000"/>
            <a:ext cx="123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0" b="1">
                <a:solidFill>
                  <a:srgbClr val="F4B400"/>
                </a:solidFill>
              </a:defRPr>
            </a:pPr>
            <a:r>
              <a:rPr sz="6750" b="1">
                <a:solidFill>
                  <a:srgbClr val="F4B400"/>
                </a:solidFill>
              </a:rPr>
              <a:t>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DF39C7-414E-4A22-B8E3-C0214FB82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952750"/>
            <a:ext cx="2095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Klas</a:t>
            </a:r>
          </a:p>
          <a:p xmlns:a="http://schemas.openxmlformats.org/drawingml/2006/main">
            <a:pPr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Manager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8582A6-22B1-468C-AD1C-D2C81B179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1910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D9EEE6"/>
                </a:solidFill>
              </a:defRPr>
            </a:pPr>
            <a:r>
              <a:rPr sz="1650" b="0">
                <a:solidFill>
                  <a:srgbClr val="D9EEE6"/>
                </a:solidFill>
              </a:rPr>
              <a:t>One workspace.</a:t>
            </a:r>
          </a:p>
          <a:p xmlns:a="http://schemas.openxmlformats.org/drawingml/2006/main">
            <a:pPr>
              <a:defRPr sz="1650" b="0">
                <a:solidFill>
                  <a:srgbClr val="D9EEE6"/>
                </a:solidFill>
              </a:defRPr>
            </a:pPr>
            <a:r>
              <a:rPr sz="1650" b="0">
                <a:solidFill>
                  <a:srgbClr val="D9EEE6"/>
                </a:solidFill>
              </a:rPr>
              <a:t>Many better days.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DE59CF-69BB-4DB2-8E7D-262A1D86E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0AFD37-3D37-48ED-AD4A-06924E9D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636221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BA13EE-6372-47CD-87DE-D8D18138D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THE CASE FOR CHANGE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DB2846-5A9C-4FAE-9CA2-F8534834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Schools do not need more software. They need less friction.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6C4B83-3979-477B-8878-0B3DF1F49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876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5766F"/>
                </a:solidFill>
              </a:defRPr>
            </a:pPr>
            <a:r>
              <a:rPr sz="1350" b="0">
                <a:solidFill>
                  <a:srgbClr val="65766F"/>
                </a:solidFill>
              </a:rPr>
              <a:t>Klas Manager connects the work that already happens across departments.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41C915-4110-41FA-BC47-E3F35E217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31432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437612-B257-41FB-AED9-99AEC5465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2415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4B400"/>
                </a:solidFill>
              </a:defRPr>
            </a:pPr>
            <a:r>
              <a:rPr sz="2100" b="1">
                <a:solidFill>
                  <a:srgbClr val="F4B400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CA4382-0396-4187-915D-F38626C17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337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3832"/>
                </a:solidFill>
              </a:defRPr>
            </a:pPr>
            <a:r>
              <a:rPr sz="1725" b="1">
                <a:solidFill>
                  <a:srgbClr val="113832"/>
                </a:solidFill>
              </a:rPr>
              <a:t>One source of truth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647304-5C57-4F38-BF87-9AE1BF94B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257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5766F"/>
                </a:solidFill>
              </a:defRPr>
            </a:pPr>
            <a:r>
              <a:rPr sz="1200" b="0">
                <a:solidFill>
                  <a:srgbClr val="65766F"/>
                </a:solidFill>
              </a:rPr>
              <a:t>Student, staff, class and finance records stay connected.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911EF6-8ACE-45A0-9404-B2BA78BC4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476500"/>
            <a:ext cx="31432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04B39C-D83B-4EC9-8219-8464DF084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72415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4B400"/>
                </a:solidFill>
              </a:defRPr>
            </a:pPr>
            <a:r>
              <a:rPr sz="2100" b="1">
                <a:solidFill>
                  <a:srgbClr val="F4B400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76DFED-B42E-4FC2-B17D-9C59184E2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3337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3832"/>
                </a:solidFill>
              </a:defRPr>
            </a:pPr>
            <a:r>
              <a:rPr sz="1725" b="1">
                <a:solidFill>
                  <a:srgbClr val="113832"/>
                </a:solidFill>
              </a:rPr>
              <a:t>Fewer handoffs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37D36F-32C5-49D1-9381-5A5FA1A8A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790950"/>
            <a:ext cx="257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5766F"/>
                </a:solidFill>
              </a:defRPr>
            </a:pPr>
            <a:r>
              <a:rPr sz="1200" b="0">
                <a:solidFill>
                  <a:srgbClr val="65766F"/>
                </a:solidFill>
              </a:rPr>
              <a:t>Teachers, bursars and administrators work from the same live context.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7CAF65-40FF-4BAA-B59B-E12F2280B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476500"/>
            <a:ext cx="314325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F55566-AE32-4914-80DB-1F12744FA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72415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4B400"/>
                </a:solidFill>
              </a:defRPr>
            </a:pPr>
            <a:r>
              <a:rPr sz="2100" b="1">
                <a:solidFill>
                  <a:srgbClr val="F4B400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D95B91-8368-4303-A637-7739C2D9C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3337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3832"/>
                </a:solidFill>
              </a:defRPr>
            </a:pPr>
            <a:r>
              <a:rPr sz="1725" b="1">
                <a:solidFill>
                  <a:srgbClr val="113832"/>
                </a:solidFill>
              </a:rPr>
              <a:t>Better family experience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16A51A-3452-4066-8F3C-DB457A634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790950"/>
            <a:ext cx="2571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5766F"/>
                </a:solidFill>
              </a:defRPr>
            </a:pPr>
            <a:r>
              <a:rPr sz="1200" b="0">
                <a:solidFill>
                  <a:srgbClr val="65766F"/>
                </a:solidFill>
              </a:rPr>
              <a:t>Parents can see progress, fees and school updates in one branded portal.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3D20CE-7F1D-4C37-A8FD-941658F8B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9144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5B4A"/>
                </a:solidFill>
              </a:defRPr>
            </a:pPr>
            <a:r>
              <a:rPr sz="1650" b="1">
                <a:solidFill>
                  <a:srgbClr val="145B4A"/>
                </a:solidFill>
              </a:rPr>
              <a:t>The outcome: a school that feels coordinated to staff, visible to leaders, and reassuring to parents.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FCBF71-FE65-44E4-BB00-70A4CCBE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C6305F-A83D-4B9A-ABCE-793E9062B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610838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66B1225-4597-4916-AACD-1BB178376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THE PLATFORM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63072C-1767-433B-B32B-105932850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One workspace, arranged around the school day.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667FDA-34D0-4190-BF97-0D5C5C70C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319087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9525">
            <a:solidFill>
              <a:srgbClr val="145B4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CA6D24-C786-4488-83AB-32F15575F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0507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441C08-7C55-4D0F-ABAB-2716BF9B1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813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People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C46ED9-6D97-4375-B568-15D01F34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7657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D9EEE6"/>
                </a:solidFill>
              </a:defRPr>
            </a:pPr>
            <a:r>
              <a:rPr sz="1050" b="0">
                <a:solidFill>
                  <a:srgbClr val="D9EEE6"/>
                </a:solidFill>
              </a:rPr>
              <a:t>Students, guardians, staff and role-based access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44CC04-F42A-4153-8F9F-9863FD963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33625"/>
            <a:ext cx="319087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989AAD-1023-43D9-A7D7-D2B2A9D8D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50507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7EE91A-D1CC-477B-80CE-994A6B1DD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813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13832"/>
                </a:solidFill>
              </a:defRPr>
            </a:pPr>
            <a:r>
              <a:rPr sz="1650" b="1">
                <a:solidFill>
                  <a:srgbClr val="113832"/>
                </a:solidFill>
              </a:rPr>
              <a:t>Academics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9A717A-E3C8-442D-B54C-B26E2FE7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7657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5766F"/>
                </a:solidFill>
              </a:defRPr>
            </a:pPr>
            <a:r>
              <a:rPr sz="1050" b="0">
                <a:solidFill>
                  <a:srgbClr val="65766F"/>
                </a:solidFill>
              </a:rPr>
              <a:t>Classes, subjects, attendance, results and reports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8E587B-7912-41B9-B520-031FD02CD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333625"/>
            <a:ext cx="319087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9B1F1E-772A-45A6-A8D1-8578EC2E1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0507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EF06FA-A2B0-494F-B677-A30347DA3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813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13832"/>
                </a:solidFill>
              </a:defRPr>
            </a:pPr>
            <a:r>
              <a:rPr sz="1650" b="1">
                <a:solidFill>
                  <a:srgbClr val="113832"/>
                </a:solidFill>
              </a:rPr>
              <a:t>Finance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9C396A-54D4-4AC1-AB23-49580E3B6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7657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5766F"/>
                </a:solidFill>
              </a:defRPr>
            </a:pPr>
            <a:r>
              <a:rPr sz="1050" b="0">
                <a:solidFill>
                  <a:srgbClr val="65766F"/>
                </a:solidFill>
              </a:rPr>
              <a:t>Fee structures, bills, offline collections and audit trail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34B15A-EB92-4E49-A2AC-06B3E2ADD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319087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32887C-3A33-4AD8-8096-139E9FF8A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3382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52D512-6611-488E-AC52-CA0FCDB9B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100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13832"/>
                </a:solidFill>
              </a:defRPr>
            </a:pPr>
            <a:r>
              <a:rPr sz="1650" b="1">
                <a:solidFill>
                  <a:srgbClr val="113832"/>
                </a:solidFill>
              </a:rPr>
              <a:t>Boarding &amp; care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9A5460C-7667-4360-85D3-919D2659F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053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5766F"/>
                </a:solidFill>
              </a:defRPr>
            </a:pPr>
            <a:r>
              <a:rPr sz="1050" b="0">
                <a:solidFill>
                  <a:srgbClr val="65766F"/>
                </a:solidFill>
              </a:rPr>
              <a:t>Houses, pastoral notes, health and welfare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40E786-0730-49E1-9AC3-AF67312B2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62375"/>
            <a:ext cx="319087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7F36E2-C603-488A-A069-241086AD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93382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4FFB5D-EC39-4EBF-95D7-4C1E01D56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2100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13832"/>
                </a:solidFill>
              </a:defRPr>
            </a:pPr>
            <a:r>
              <a:rPr sz="1650" b="1">
                <a:solidFill>
                  <a:srgbClr val="113832"/>
                </a:solidFill>
              </a:rPr>
              <a:t>Access &amp; safety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949FF6D-CF28-4F2F-AA53-4F515C8B3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5053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5766F"/>
                </a:solidFill>
              </a:defRPr>
            </a:pPr>
            <a:r>
              <a:rPr sz="1050" b="0">
                <a:solidFill>
                  <a:srgbClr val="65766F"/>
                </a:solidFill>
              </a:rPr>
              <a:t>Gate passes, visits, security verification and attendance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9BC506-00D6-42AD-8C09-13DE5D9ED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762375"/>
            <a:ext cx="319087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CC9486-C2EF-4DB6-8FA7-7400FCB7D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933825"/>
            <a:ext cx="428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4DF0DBA-6F5B-4F9B-B64A-427F91B2B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2100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13832"/>
                </a:solidFill>
              </a:defRPr>
            </a:pPr>
            <a:r>
              <a:rPr sz="1650" b="1">
                <a:solidFill>
                  <a:srgbClr val="113832"/>
                </a:solidFill>
              </a:rPr>
              <a:t>Family experience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5C9A28E-786F-421C-A2B5-70E2D594F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5053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5766F"/>
                </a:solidFill>
              </a:defRPr>
            </a:pPr>
            <a:r>
              <a:rPr sz="1050" b="0">
                <a:solidFill>
                  <a:srgbClr val="65766F"/>
                </a:solidFill>
              </a:rPr>
              <a:t>Parent portal, updates, receipts and progress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E5497F3-8D18-4176-A75E-58863CFAA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5AC2B21-631A-4A92-A12E-A7482E7A5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224169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579E48-AA61-47D9-94BF-BBF4B1C79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FOR THE SCHOOL ADMINISTRATOR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A0608C-F010-46EF-BEC3-915AAA536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Start with a clean student record — then let the rest of the system follow.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F7A790-91ED-48B5-A197-34D82663B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48577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0BD332-E39A-42E3-A631-15EB4537F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47950"/>
            <a:ext cx="4000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A student record becomes the</a:t>
            </a:r>
          </a:p>
          <a:p xmlns:a="http://schemas.openxmlformats.org/drawingml/2006/main">
            <a:pPr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spine of the school.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201C95-DC24-4ED1-95A9-4244835A7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10000"/>
            <a:ext cx="3714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DE4"/>
                </a:solidFill>
              </a:defRPr>
            </a:pPr>
            <a:r>
              <a:rPr sz="1350" b="0">
                <a:solidFill>
                  <a:srgbClr val="D7EDE4"/>
                </a:solidFill>
              </a:rPr>
              <a:t>Class · guardian · health · boarding · fees</a:t>
            </a:r>
          </a:p>
          <a:p xmlns:a="http://schemas.openxmlformats.org/drawingml/2006/main">
            <a:pPr>
              <a:defRPr sz="1350" b="0">
                <a:solidFill>
                  <a:srgbClr val="D7EDE4"/>
                </a:solidFill>
              </a:defRPr>
            </a:pPr>
            <a:r>
              <a:rPr sz="1350" b="0">
                <a:solidFill>
                  <a:srgbClr val="D7EDE4"/>
                </a:solidFill>
              </a:rPr>
              <a:t>results · attendance · access history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CDAE13-DA95-4BBC-9180-A2A0AA6C1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38375"/>
            <a:ext cx="48577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C8B0D3-6FDB-4C33-A447-EA8C4D4F6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59080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5B4A"/>
                </a:solidFill>
              </a:defRPr>
            </a:pPr>
            <a:r>
              <a:rPr sz="1650" b="1">
                <a:solidFill>
                  <a:srgbClr val="145B4A"/>
                </a:solidFill>
              </a:rPr>
              <a:t>A single student can answer: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EF6727-1D32-45EC-849B-442029093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05150"/>
            <a:ext cx="19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4B400"/>
                </a:solidFill>
              </a:defRPr>
            </a:pPr>
            <a:r>
              <a:rPr sz="1500" b="1">
                <a:solidFill>
                  <a:srgbClr val="F4B400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F6D384-1381-493A-9447-FB12C4EE9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1051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13832"/>
                </a:solidFill>
              </a:defRPr>
            </a:pPr>
            <a:r>
              <a:rPr sz="1200" b="1">
                <a:solidFill>
                  <a:srgbClr val="113832"/>
                </a:solidFill>
              </a:rPr>
              <a:t>Where is the student assigned?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A40E90-55A1-4739-B883-E88A7B98F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1051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5766F"/>
                </a:solidFill>
              </a:defRPr>
            </a:pPr>
            <a:r>
              <a:rPr sz="1125" b="0">
                <a:solidFill>
                  <a:srgbClr val="65766F"/>
                </a:solidFill>
              </a:rPr>
              <a:t>Class or boarding house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965660-55B5-45DF-BBA4-B88BF06A4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29025"/>
            <a:ext cx="19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4B400"/>
                </a:solidFill>
              </a:defRPr>
            </a:pPr>
            <a:r>
              <a:rPr sz="1500" b="1">
                <a:solidFill>
                  <a:srgbClr val="F4B400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1BA916-07FA-491F-8AE1-7F8CD9D22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62902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13832"/>
                </a:solidFill>
              </a:defRPr>
            </a:pPr>
            <a:r>
              <a:rPr sz="1200" b="1">
                <a:solidFill>
                  <a:srgbClr val="113832"/>
                </a:solidFill>
              </a:rPr>
              <a:t>What does the family owe?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F443C9-5ED5-4E6C-B045-055729A2C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629025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5766F"/>
                </a:solidFill>
              </a:defRPr>
            </a:pPr>
            <a:r>
              <a:rPr sz="1125" b="0">
                <a:solidFill>
                  <a:srgbClr val="65766F"/>
                </a:solidFill>
              </a:rPr>
              <a:t>Fees, bills and receipts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7F86FD-15E4-480F-8823-9C163BF84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152900"/>
            <a:ext cx="19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4B400"/>
                </a:solidFill>
              </a:defRPr>
            </a:pPr>
            <a:r>
              <a:rPr sz="1500" b="1">
                <a:solidFill>
                  <a:srgbClr val="F4B400"/>
                </a:solidFill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DB3A15-0840-4DED-BFA1-DED8B2456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152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13832"/>
                </a:solidFill>
              </a:defRPr>
            </a:pPr>
            <a:r>
              <a:rPr sz="1200" b="1">
                <a:solidFill>
                  <a:srgbClr val="113832"/>
                </a:solidFill>
              </a:rPr>
              <a:t>Who may collect them?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AA900D-7CD8-44FC-A8BE-92FE17EBD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1529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5766F"/>
                </a:solidFill>
              </a:defRPr>
            </a:pPr>
            <a:r>
              <a:rPr sz="1125" b="0">
                <a:solidFill>
                  <a:srgbClr val="65766F"/>
                </a:solidFill>
              </a:rPr>
              <a:t>Approved gate access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B42C58-34BE-44F2-A635-4C1A1353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676775"/>
            <a:ext cx="19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4B400"/>
                </a:solidFill>
              </a:defRPr>
            </a:pPr>
            <a:r>
              <a:rPr sz="1500" b="1">
                <a:solidFill>
                  <a:srgbClr val="F4B400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F7E8F8-77A4-4092-A2A1-392010A83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6767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13832"/>
                </a:solidFill>
              </a:defRPr>
            </a:pPr>
            <a:r>
              <a:rPr sz="1200" b="1">
                <a:solidFill>
                  <a:srgbClr val="113832"/>
                </a:solidFill>
              </a:rPr>
              <a:t>How are they doing?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563E56-8957-4A90-B041-6AF8A80B1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676775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5766F"/>
                </a:solidFill>
              </a:defRPr>
            </a:pPr>
            <a:r>
              <a:rPr sz="1125" b="0">
                <a:solidFill>
                  <a:srgbClr val="65766F"/>
                </a:solidFill>
              </a:rPr>
              <a:t>Results, attendance and notes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6A848D2-6C67-4ABF-BD28-B1386848A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620FB1-098B-4A27-B1E2-2554CF95A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0003510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CDFBE67-6E95-4ACE-9E55-A8EC6BBE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FOR TEACHERS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6C31D3-7540-41B1-B10A-06599E940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A focused academic workspace — not an admin maze.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079E23-7966-4675-AF53-0CBB55829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5766F"/>
                </a:solidFill>
              </a:defRPr>
            </a:pPr>
            <a:r>
              <a:rPr sz="1350" b="0">
                <a:solidFill>
                  <a:srgbClr val="65766F"/>
                </a:solidFill>
              </a:rPr>
              <a:t>Teachers see the modules their role allows, with the daily work close at hand.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D9D938-997D-43CF-BC06-396AE1FE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4667250" cy="3190875"/>
          </a:xfrm>
          <a:prstGeom xmlns:a="http://schemas.openxmlformats.org/drawingml/2006/main" prst="roundRect">
            <a:avLst>
              <a:gd name="adj" fmla="val 3582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F648CF-2AA5-44B3-81C0-72A309CAF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24125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5B4A"/>
                </a:solidFill>
              </a:defRPr>
            </a:pPr>
            <a:r>
              <a:rPr sz="1650" b="1">
                <a:solidFill>
                  <a:srgbClr val="145B4A"/>
                </a:solidFill>
              </a:rPr>
              <a:t>Today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EA71BB-43F4-4495-A6B5-00A1FD181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666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0C7F8F-729C-4513-AFB5-315DA64D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33725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08:00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64338B-F059-4C70-A76B-F21B5C2F1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1051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13832"/>
                </a:solidFill>
              </a:defRPr>
            </a:pPr>
            <a:r>
              <a:rPr sz="1350" b="1">
                <a:solidFill>
                  <a:srgbClr val="113832"/>
                </a:solidFill>
              </a:rPr>
              <a:t>Take attendance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0D3B6C-2FB1-417F-8E19-2F166588C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90925"/>
            <a:ext cx="666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27E961-7487-4C6F-BC3E-A63099220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6576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09:40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D402C6-3B0F-4BE6-B8D5-9F6E8EF72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6290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13832"/>
                </a:solidFill>
              </a:defRPr>
            </a:pPr>
            <a:r>
              <a:rPr sz="1350" b="1">
                <a:solidFill>
                  <a:srgbClr val="113832"/>
                </a:solidFill>
              </a:rPr>
              <a:t>Mark classwork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0C59EC-2B72-4D53-BF66-F6F9AAC3E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14800"/>
            <a:ext cx="666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24FB5C-A999-4DCD-8803-DA03E4590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181475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12:10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8EC856-51C0-4226-8792-9F2270372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1529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13832"/>
                </a:solidFill>
              </a:defRPr>
            </a:pPr>
            <a:r>
              <a:rPr sz="1350" b="1">
                <a:solidFill>
                  <a:srgbClr val="113832"/>
                </a:solidFill>
              </a:rPr>
              <a:t>Review weak topics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F8A857-0C5E-43CF-BEFC-0CEB43C7E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638675"/>
            <a:ext cx="666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71A00C-17FD-43E1-8E96-563442F18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7053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15:30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CF82AE-742A-4D73-B30F-852CBFF03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7677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13832"/>
                </a:solidFill>
              </a:defRPr>
            </a:pPr>
            <a:r>
              <a:rPr sz="1350" b="1">
                <a:solidFill>
                  <a:srgbClr val="113832"/>
                </a:solidFill>
              </a:rPr>
              <a:t>Publish a result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F24879-10CF-4B6D-9217-5EA8F0FF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238375"/>
            <a:ext cx="4953000" cy="3190875"/>
          </a:xfrm>
          <a:prstGeom xmlns:a="http://schemas.openxmlformats.org/drawingml/2006/main" prst="roundRect">
            <a:avLst>
              <a:gd name="adj" fmla="val 3582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BD1761-B78F-4FCF-AEA5-1E80D2B52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5527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Role-based by design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CFC81C-42DD-4696-9115-1049FEE47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48000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D9EEE6"/>
                </a:solidFill>
              </a:defRPr>
            </a:pPr>
            <a:r>
              <a:rPr sz="1800" b="0">
                <a:solidFill>
                  <a:srgbClr val="D9EEE6"/>
                </a:solidFill>
              </a:rPr>
              <a:t>A teacher can work confidently</a:t>
            </a:r>
          </a:p>
          <a:p xmlns:a="http://schemas.openxmlformats.org/drawingml/2006/main">
            <a:pPr>
              <a:defRPr sz="1800" b="0">
                <a:solidFill>
                  <a:srgbClr val="D9EEE6"/>
                </a:solidFill>
              </a:defRPr>
            </a:pPr>
            <a:r>
              <a:rPr sz="1800" b="0">
                <a:solidFill>
                  <a:srgbClr val="D9EEE6"/>
                </a:solidFill>
              </a:rPr>
              <a:t>without seeing finance or owner tools.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9F8B118-9FCE-4673-BDF6-B3501EF16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048125"/>
            <a:ext cx="3714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4B400"/>
                </a:solidFill>
              </a:defRPr>
            </a:pPr>
            <a:r>
              <a:rPr sz="1275" b="1">
                <a:solidFill>
                  <a:srgbClr val="F4B400"/>
                </a:solidFill>
              </a:rPr>
              <a:t>Permissions shape the workspace, not the other way around.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2896068-59A1-4B39-B2FB-A488A774E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F6BAF19-25A7-42A8-8F7A-0533773F1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36996224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0F38801-197E-474B-A4B6-65FB1F2E9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FOR THE BURSAR &amp; ACCOUNTANT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4964F8-7F2B-45E7-841A-EFEAD0BF5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Fees become a record, not a reconciliation exercise.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142165-5B88-4F9C-858F-7D965B309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48577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8F9A09-CA7D-463F-9F1A-AD3CECC27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52412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5B4A"/>
                </a:solidFill>
              </a:defRPr>
            </a:pPr>
            <a:r>
              <a:rPr sz="1650" b="1">
                <a:solidFill>
                  <a:srgbClr val="145B4A"/>
                </a:solidFill>
              </a:rPr>
              <a:t>The manual collection flow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AC52A3-7358-4CBC-B3FD-6A03441C6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0515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7EEDEF-7440-4306-82E3-7ED86828D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718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304680-0CE9-4A9D-8A4E-2CE1988AB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1527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13832"/>
                </a:solidFill>
              </a:defRPr>
            </a:pPr>
            <a:r>
              <a:rPr sz="1350" b="1">
                <a:solidFill>
                  <a:srgbClr val="113832"/>
                </a:solidFill>
              </a:rPr>
              <a:t>Find the student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4211BD-EB3B-4D32-A95A-6F104B775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0045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C944FF-06F8-4DCC-BD5A-9F454A02E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6671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DE9081-2129-458E-A6BC-466628B7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648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13832"/>
                </a:solidFill>
              </a:defRPr>
            </a:pPr>
            <a:r>
              <a:rPr sz="1350" b="1">
                <a:solidFill>
                  <a:srgbClr val="113832"/>
                </a:solidFill>
              </a:rPr>
              <a:t>Choose the fee or bill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2BBDFA-D8FB-48BB-801D-FD6B86689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9575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9C20CB-00D8-49AE-BE01-B8CE162E3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1624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B93EDF-8EDA-4063-9F28-F1484B9FC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1433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13832"/>
                </a:solidFill>
              </a:defRPr>
            </a:pPr>
            <a:r>
              <a:rPr sz="1350" b="1">
                <a:solidFill>
                  <a:srgbClr val="113832"/>
                </a:solidFill>
              </a:rPr>
              <a:t>Enter amount + method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71C672-5A7E-47E3-BB9D-B82F510A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9105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B2544A-3C7B-41A9-986F-73C259F5D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6577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BE5D9A-35D9-4E78-BA33-304E3ADD7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6386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13832"/>
                </a:solidFill>
              </a:defRPr>
            </a:pPr>
            <a:r>
              <a:rPr sz="1350" b="1">
                <a:solidFill>
                  <a:srgbClr val="113832"/>
                </a:solidFill>
              </a:rPr>
              <a:t>Save receipt + ledger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DC6352-A3BB-4910-8704-7BEB241C3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190750"/>
            <a:ext cx="48577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F37173-CCAE-4CFD-9462-2AA259A71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24125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Klas tracks the full picture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6AC34D-78CD-4FE9-A728-5B7AA07F1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86100"/>
            <a:ext cx="3333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E2F2EC"/>
                </a:solidFill>
              </a:defRPr>
            </a:pPr>
            <a:r>
              <a:rPr sz="1575" b="0">
                <a:solidFill>
                  <a:srgbClr val="E2F2EC"/>
                </a:solidFill>
              </a:rPr>
              <a:t>• Offline collections</a:t>
            </a:r>
          </a:p>
          <a:p xmlns:a="http://schemas.openxmlformats.org/drawingml/2006/main">
            <a:pPr>
              <a:defRPr sz="1575" b="0">
                <a:solidFill>
                  <a:srgbClr val="E2F2EC"/>
                </a:solidFill>
              </a:defRPr>
            </a:pPr>
            <a:r>
              <a:rPr sz="1575" b="0">
                <a:solidFill>
                  <a:srgbClr val="E2F2EC"/>
                </a:solidFill>
              </a:rPr>
              <a:t>• Klas service charge</a:t>
            </a:r>
          </a:p>
          <a:p xmlns:a="http://schemas.openxmlformats.org/drawingml/2006/main">
            <a:pPr>
              <a:defRPr sz="1575" b="0">
                <a:solidFill>
                  <a:srgbClr val="E2F2EC"/>
                </a:solidFill>
              </a:defRPr>
            </a:pPr>
            <a:r>
              <a:rPr sz="1575" b="0">
                <a:solidFill>
                  <a:srgbClr val="E2F2EC"/>
                </a:solidFill>
              </a:rPr>
              <a:t>• School-only bills</a:t>
            </a:r>
          </a:p>
          <a:p xmlns:a="http://schemas.openxmlformats.org/drawingml/2006/main">
            <a:pPr>
              <a:defRPr sz="1575" b="0">
                <a:solidFill>
                  <a:srgbClr val="E2F2EC"/>
                </a:solidFill>
              </a:defRPr>
            </a:pPr>
            <a:r>
              <a:rPr sz="1575" b="0">
                <a:solidFill>
                  <a:srgbClr val="E2F2EC"/>
                </a:solidFill>
              </a:rPr>
              <a:t>• Immutable audit trail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3B38C6-4EA3-4123-AF6E-76B028125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7625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4B400"/>
                </a:solidFill>
              </a:defRPr>
            </a:pPr>
            <a:r>
              <a:rPr sz="1200" b="1">
                <a:solidFill>
                  <a:srgbClr val="F4B400"/>
                </a:solidFill>
              </a:rPr>
              <a:t>Every payment has a who, when, why and where.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949DCF-8F02-42CF-A56C-BA7B9082B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A2507B2-3273-403F-8772-A04C24D4B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0766097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2DAE3AB-F1AF-43C4-A63B-DB25DDA97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FOR PARENTS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1872D2-E0E0-4D63-A62D-9C9F22FEF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A portal that answers the questions families ask most.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8DC847-DA6F-4222-AC1F-2C9AD3CC0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47625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F13F1C-1D56-41CB-94CD-C54E83974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66975"/>
            <a:ext cx="40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4B400"/>
                </a:solidFill>
              </a:defRPr>
            </a:pPr>
            <a:r>
              <a:rPr sz="2550" b="1">
                <a:solidFill>
                  <a:srgbClr val="F4B400"/>
                </a:solidFill>
              </a:rPr>
              <a:t>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06EA28-3440-45D9-93CF-99261168C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466975"/>
            <a:ext cx="3524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13832"/>
                </a:solidFill>
              </a:defRPr>
            </a:pPr>
            <a:r>
              <a:rPr sz="1575" b="1">
                <a:solidFill>
                  <a:srgbClr val="113832"/>
                </a:solidFill>
              </a:rPr>
              <a:t>How is my child doing?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1BC0AA-C5D3-4365-94DC-7558199E3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819400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5766F"/>
                </a:solidFill>
              </a:defRPr>
            </a:pPr>
            <a:r>
              <a:rPr sz="1200" b="0">
                <a:solidFill>
                  <a:srgbClr val="65766F"/>
                </a:solidFill>
              </a:rPr>
              <a:t>Progress, results and attendance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88E245-0A4B-4233-952B-7E00FC63C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238375"/>
            <a:ext cx="47625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F09454-9C5A-40C5-A337-95E1CECDF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66975"/>
            <a:ext cx="40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4B400"/>
                </a:solidFill>
              </a:defRPr>
            </a:pPr>
            <a:r>
              <a:rPr sz="2550" b="1">
                <a:solidFill>
                  <a:srgbClr val="F4B400"/>
                </a:solidFill>
              </a:rPr>
              <a:t>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6DE476-38DD-47D4-A4CE-F943FEA53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66975"/>
            <a:ext cx="3524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13832"/>
                </a:solidFill>
              </a:defRPr>
            </a:pPr>
            <a:r>
              <a:rPr sz="1575" b="1">
                <a:solidFill>
                  <a:srgbClr val="113832"/>
                </a:solidFill>
              </a:rPr>
              <a:t>What do I owe?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D2EC1F-0630-40A8-9EF8-6171DDFDF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819400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5766F"/>
                </a:solidFill>
              </a:defRPr>
            </a:pPr>
            <a:r>
              <a:rPr sz="1200" b="0">
                <a:solidFill>
                  <a:srgbClr val="65766F"/>
                </a:solidFill>
              </a:rPr>
              <a:t>Fee structures, bills and discounts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D99FBF7-7CD1-4FCD-A4A8-1BAFDF321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67125"/>
            <a:ext cx="47625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C278D5-7682-45E4-AFD2-BF8E3EBD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95725"/>
            <a:ext cx="40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4B400"/>
                </a:solidFill>
              </a:defRPr>
            </a:pPr>
            <a:r>
              <a:rPr sz="2550" b="1">
                <a:solidFill>
                  <a:srgbClr val="F4B400"/>
                </a:solidFill>
              </a:rPr>
              <a:t>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F364E7-84D3-4E5B-A43B-5069478F3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895725"/>
            <a:ext cx="3524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13832"/>
                </a:solidFill>
              </a:defRPr>
            </a:pPr>
            <a:r>
              <a:rPr sz="1575" b="1">
                <a:solidFill>
                  <a:srgbClr val="113832"/>
                </a:solidFill>
              </a:rPr>
              <a:t>What happened at school?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0B4D16-E489-4C7C-B506-F36B689F4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248150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5766F"/>
                </a:solidFill>
              </a:defRPr>
            </a:pPr>
            <a:r>
              <a:rPr sz="1200" b="0">
                <a:solidFill>
                  <a:srgbClr val="65766F"/>
                </a:solidFill>
              </a:rPr>
              <a:t>Branded announcements and updates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D5B826-2369-44E3-8F5A-1D0F93284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667125"/>
            <a:ext cx="47625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6F4EE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435B11-C227-4311-B3B1-97728947E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95725"/>
            <a:ext cx="40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F4B400"/>
                </a:solidFill>
              </a:defRPr>
            </a:pPr>
            <a:r>
              <a:rPr sz="2550" b="1">
                <a:solidFill>
                  <a:srgbClr val="F4B400"/>
                </a:solidFill>
              </a:rPr>
              <a:t>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CE11BD-F3B3-4DE8-9E00-3D1B3CBD3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895725"/>
            <a:ext cx="3524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13832"/>
                </a:solidFill>
              </a:defRPr>
            </a:pPr>
            <a:r>
              <a:rPr sz="1575" b="1">
                <a:solidFill>
                  <a:srgbClr val="113832"/>
                </a:solidFill>
              </a:rPr>
              <a:t>Can I trust the handover?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B04FB8-58DD-4516-82BD-999479C2C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48150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5766F"/>
                </a:solidFill>
              </a:defRPr>
            </a:pPr>
            <a:r>
              <a:rPr sz="1200" b="0">
                <a:solidFill>
                  <a:srgbClr val="65766F"/>
                </a:solidFill>
              </a:rPr>
              <a:t>Gate passes and visit controls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7A78F0-247C-415C-B5CC-2EE51E732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5B4A"/>
                </a:solidFill>
              </a:defRPr>
            </a:pPr>
            <a:r>
              <a:rPr sz="1500" b="1">
                <a:solidFill>
                  <a:srgbClr val="145B4A"/>
                </a:solidFill>
              </a:rPr>
              <a:t>Built to feel like a familiar day-to-day app — on phone, tablet or desktop.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FAAD05-4B95-46D6-9420-D51E5F1CA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50704E-E76D-4297-9E40-89B22F582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5583319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4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FF275E-8912-4A7F-A7D6-45B6061F1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BOARDING, HEALTH &amp; SAFETY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618A96-6C92-4BFA-8AC4-852A9A296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Pastoral care becomes visible without becoming noisy.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07A45D-AD00-4548-A98B-73F2BE5E2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3238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45B4A"/>
          </a:solidFill>
          <a:ln xmlns:a="http://schemas.openxmlformats.org/drawingml/2006/main" w="0">
            <a:solidFill>
              <a:srgbClr val="145B4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172B76-3178-4E94-9799-780E24BD3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5527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Boarding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C549BC-611C-4444-8331-20F25E486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95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9EEE6"/>
                </a:solidFill>
              </a:defRPr>
            </a:pPr>
            <a:r>
              <a:rPr sz="1425" b="0">
                <a:solidFill>
                  <a:srgbClr val="D9EEE6"/>
                </a:solidFill>
              </a:rPr>
              <a:t>Houses · rooming · welfare</a:t>
            </a:r>
          </a:p>
          <a:p xmlns:a="http://schemas.openxmlformats.org/drawingml/2006/main">
            <a:pPr>
              <a:defRPr sz="1425" b="0">
                <a:solidFill>
                  <a:srgbClr val="D9EEE6"/>
                </a:solidFill>
              </a:defRPr>
            </a:pPr>
            <a:r>
              <a:rPr sz="1425" b="0">
                <a:solidFill>
                  <a:srgbClr val="D9EEE6"/>
                </a:solidFill>
              </a:rPr>
              <a:t>check-ins · pastoral notes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1063E9-ECEE-4944-8B6F-0D8F8E308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90750"/>
            <a:ext cx="3238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3DC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C48E47-5D53-4530-B129-0E214D742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5527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45B4A"/>
                </a:solidFill>
              </a:defRPr>
            </a:pPr>
            <a:r>
              <a:rPr sz="1875" b="1">
                <a:solidFill>
                  <a:srgbClr val="145B4A"/>
                </a:solidFill>
              </a:rPr>
              <a:t>Health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29CA96-97D3-41A7-B444-842DEBD7D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095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5766F"/>
                </a:solidFill>
              </a:defRPr>
            </a:pPr>
            <a:r>
              <a:rPr sz="1425" b="0">
                <a:solidFill>
                  <a:srgbClr val="65766F"/>
                </a:solidFill>
              </a:rPr>
              <a:t>Medical unit · allergies</a:t>
            </a:r>
          </a:p>
          <a:p xmlns:a="http://schemas.openxmlformats.org/drawingml/2006/main">
            <a:pPr>
              <a:defRPr sz="1425" b="0">
                <a:solidFill>
                  <a:srgbClr val="65766F"/>
                </a:solidFill>
              </a:defRPr>
            </a:pPr>
            <a:r>
              <a:rPr sz="1425" b="0">
                <a:solidFill>
                  <a:srgbClr val="65766F"/>
                </a:solidFill>
              </a:rPr>
              <a:t>incidents · emergency context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E8FD78-9AFE-419E-8157-2AC6371E6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190750"/>
            <a:ext cx="3238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0B3D33"/>
          </a:solidFill>
          <a:ln xmlns:a="http://schemas.openxmlformats.org/drawingml/2006/main" w="0">
            <a:solidFill>
              <a:srgbClr val="0B3D3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ADA626-FEB7-488B-B0D5-C5006990E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5527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4B400"/>
                </a:solidFill>
              </a:defRPr>
            </a:pPr>
            <a:r>
              <a:rPr sz="1875" b="1">
                <a:solidFill>
                  <a:srgbClr val="F4B400"/>
                </a:solidFill>
              </a:rPr>
              <a:t>Access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FF7EDD-49CB-4270-8275-ECD395ECA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95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9EEE6"/>
                </a:solidFill>
              </a:defRPr>
            </a:pPr>
            <a:r>
              <a:rPr sz="1425" b="0">
                <a:solidFill>
                  <a:srgbClr val="D9EEE6"/>
                </a:solidFill>
              </a:rPr>
              <a:t>Gate passes · visit days</a:t>
            </a:r>
          </a:p>
          <a:p xmlns:a="http://schemas.openxmlformats.org/drawingml/2006/main">
            <a:pPr>
              <a:defRPr sz="1425" b="0">
                <a:solidFill>
                  <a:srgbClr val="D9EEE6"/>
                </a:solidFill>
              </a:defRPr>
            </a:pPr>
            <a:r>
              <a:rPr sz="1425" b="0">
                <a:solidFill>
                  <a:srgbClr val="D9EEE6"/>
                </a:solidFill>
              </a:rPr>
              <a:t>security verification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981F5D-6857-4A7F-BD12-95309F8E8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5B4A"/>
                </a:solidFill>
              </a:defRPr>
            </a:pPr>
            <a:r>
              <a:rPr sz="1500" b="1">
                <a:solidFill>
                  <a:srgbClr val="145B4A"/>
                </a:solidFill>
              </a:rPr>
              <a:t>The same student context follows the child from classroom to gate.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0AB3D9-163C-4940-8CA2-1F63D5BB7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DC8803-CAB1-44A7-B475-99D9FF66C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5746851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AB00F0-48D9-4134-AF7E-826F48704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4B400"/>
                </a:solidFill>
              </a:defRPr>
            </a:pPr>
            <a:r>
              <a:rPr sz="1125" b="1">
                <a:solidFill>
                  <a:srgbClr val="F4B400"/>
                </a:solidFill>
              </a:rPr>
              <a:t>WHAT THE EXPERIENCE FEELS LIKE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26FC14-5D72-459D-B35C-02B136C2C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76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113832"/>
                </a:solidFill>
              </a:defRPr>
            </a:pPr>
            <a:r>
              <a:rPr sz="2700" b="1">
                <a:solidFill>
                  <a:srgbClr val="113832"/>
                </a:solidFill>
              </a:rPr>
              <a:t>A calm, branded interface for real school work.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80e4fe6c9e4133"/>
          <a:stretch xmlns:a="http://schemas.openxmlformats.org/drawingml/2006/main"/>
        </p:blipFill>
        <p:spPr>
          <a:xfrm xmlns:a="http://schemas.openxmlformats.org/drawingml/2006/main">
            <a:off x="5095875" y="2099315"/>
            <a:ext cx="6191250" cy="3411845"/>
          </a:xfrm>
          <a:prstGeom xmlns:a="http://schemas.openxmlformats.org/drawingml/2006/main" prst="roundRect">
            <a:avLst>
              <a:gd name="adj" fmla="val 2892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E223C7-A7E8-47FC-BDB7-38695181A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145B4A"/>
                </a:solidFill>
              </a:defRPr>
            </a:pPr>
            <a:r>
              <a:rPr sz="1875" b="1">
                <a:solidFill>
                  <a:srgbClr val="145B4A"/>
                </a:solidFill>
              </a:rPr>
              <a:t>Designed for confidence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CD3A77-242A-4948-AF45-839A8EB5B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3429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3832"/>
                </a:solidFill>
              </a:defRPr>
            </a:pPr>
            <a:r>
              <a:rPr sz="2100" b="1">
                <a:solidFill>
                  <a:srgbClr val="113832"/>
                </a:solidFill>
              </a:rPr>
              <a:t>Clear sections.</a:t>
            </a:r>
          </a:p>
          <a:p xmlns:a="http://schemas.openxmlformats.org/drawingml/2006/main">
            <a:pPr>
              <a:defRPr sz="2100" b="1">
                <a:solidFill>
                  <a:srgbClr val="113832"/>
                </a:solidFill>
              </a:defRPr>
            </a:pPr>
            <a:r>
              <a:rPr sz="2100" b="1">
                <a:solidFill>
                  <a:srgbClr val="113832"/>
                </a:solidFill>
              </a:rPr>
              <a:t>Consistent actions.</a:t>
            </a:r>
          </a:p>
          <a:p xmlns:a="http://schemas.openxmlformats.org/drawingml/2006/main">
            <a:pPr>
              <a:defRPr sz="2100" b="1">
                <a:solidFill>
                  <a:srgbClr val="113832"/>
                </a:solidFill>
              </a:defRPr>
            </a:pPr>
            <a:r>
              <a:rPr sz="2100" b="1">
                <a:solidFill>
                  <a:srgbClr val="113832"/>
                </a:solidFill>
              </a:rPr>
              <a:t>No mysterious dead ends.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2E3D04-BC28-4EFE-A531-8FBADF74B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3619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5766F"/>
                </a:solidFill>
              </a:defRPr>
            </a:pPr>
            <a:r>
              <a:rPr sz="1275" b="0">
                <a:solidFill>
                  <a:srgbClr val="65766F"/>
                </a:solidFill>
              </a:rPr>
              <a:t>The visual system can be branded per school while Klas keeps the workflows consistent.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B10ED1-4072-47C0-8FF8-9D8081168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65766F"/>
                </a:solidFill>
              </a:defRPr>
            </a:pPr>
            <a:r>
              <a:rPr sz="900" b="0">
                <a:solidFill>
                  <a:srgbClr val="65766F"/>
                </a:solidFill>
              </a:rPr>
              <a:t>KLAS MANAGER  ·  School operations, made clearer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E1E046-B946-41AE-B053-CDBE7931F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5766F"/>
                </a:solidFill>
              </a:defRPr>
            </a:pPr>
            <a:r>
              <a:rPr sz="900" b="1">
                <a:solidFill>
                  <a:srgbClr val="65766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7334289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2026-08-07T11:07:04.1200000Z</dcterms:created>
  <dcterms:modified xsi:type="dcterms:W3CDTF">2026-08-07T11:07:04.1200000Z</dcterms:modified>
</coreProperties>
</file>